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7" r:id="rId1"/>
  </p:sldMasterIdLst>
  <p:notesMasterIdLst>
    <p:notesMasterId r:id="rId80"/>
  </p:notesMasterIdLst>
  <p:sldIdLst>
    <p:sldId id="257" r:id="rId2"/>
    <p:sldId id="470"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nrope Medium" pitchFamily="2" charset="0"/>
      <p:regular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03/06/2022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360022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8371080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6614752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772412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05822525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06699478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2198308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7611586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5417820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13634985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8915444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24025" y="3499872"/>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698836"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349135" y="1855788"/>
            <a:ext cx="3322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349135" y="755650"/>
            <a:ext cx="3322028"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349133" y="294898"/>
            <a:ext cx="3322029" cy="460752"/>
          </a:xfrm>
        </p:spPr>
        <p:txBody>
          <a:bodyPr>
            <a:noAutofit/>
          </a:bodyPr>
          <a:lstStyle>
            <a:lvl1pPr algn="ctr">
              <a:defRPr sz="3600" spc="100" baseline="0">
                <a:latin typeface="American Captain" pitchFamily="2" charset="77"/>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97929" y="1403350"/>
            <a:ext cx="3228511"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197917" y="4036839"/>
            <a:ext cx="3228511" cy="965200"/>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1" name="TextBox 10">
            <a:extLst>
              <a:ext uri="{FF2B5EF4-FFF2-40B4-BE49-F238E27FC236}">
                <a16:creationId xmlns:a16="http://schemas.microsoft.com/office/drawing/2014/main" id="{20FB7055-BBF3-C528-BC85-CD9BA7177F08}"/>
              </a:ext>
            </a:extLst>
          </p:cNvPr>
          <p:cNvSpPr txBox="1"/>
          <p:nvPr userDrawn="1"/>
        </p:nvSpPr>
        <p:spPr>
          <a:xfrm>
            <a:off x="5054790" y="5038355"/>
            <a:ext cx="1548016" cy="184666"/>
          </a:xfrm>
          <a:prstGeom prst="rect">
            <a:avLst/>
          </a:prstGeom>
          <a:noFill/>
        </p:spPr>
        <p:txBody>
          <a:bodyPr wrap="square" rtlCol="0">
            <a:spAutoFit/>
          </a:bodyPr>
          <a:lstStyle/>
          <a:p>
            <a:pPr algn="ctr"/>
            <a:r>
              <a:rPr lang="en-NL" sz="600" b="0" i="0" dirty="0">
                <a:solidFill>
                  <a:schemeClr val="bg1"/>
                </a:solidFill>
                <a:latin typeface="Manrope Medium" pitchFamily="2" charset="0"/>
              </a:rPr>
              <a:t>SF Template: v1.1</a:t>
            </a:r>
          </a:p>
        </p:txBody>
      </p:sp>
    </p:spTree>
    <p:extLst>
      <p:ext uri="{BB962C8B-B14F-4D97-AF65-F5344CB8AC3E}">
        <p14:creationId xmlns:p14="http://schemas.microsoft.com/office/powerpoint/2010/main" val="819705167"/>
      </p:ext>
    </p:extLst>
  </p:cSld>
  <p:clrMapOvr>
    <a:masterClrMapping/>
  </p:clrMapOvr>
  <p:extLst>
    <p:ext uri="{DCECCB84-F9BA-43D5-87BE-67443E8EF086}">
      <p15:sldGuideLst xmlns:p15="http://schemas.microsoft.com/office/powerpoint/2012/main">
        <p15:guide id="1" orient="horz" pos="1746">
          <p15:clr>
            <a:srgbClr val="FBAE40"/>
          </p15:clr>
        </p15:guide>
        <p15:guide id="2" pos="36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65275445"/>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08490333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373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400212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150273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63527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27241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9760066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1368171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7858112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086827702"/>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03/06/2022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5192042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695" r:id="rId23"/>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2"/>
          <a:stretch>
            <a:fillRect/>
          </a:stretch>
        </p:blipFill>
        <p:spPr>
          <a:xfrm>
            <a:off x="4736487" y="2830659"/>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859009" y="663197"/>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859004" y="1952977"/>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924F-4DB4-078B-B7E5-E6545FD071ED}"/>
              </a:ext>
            </a:extLst>
          </p:cNvPr>
          <p:cNvSpPr>
            <a:spLocks noGrp="1"/>
          </p:cNvSpPr>
          <p:nvPr>
            <p:ph type="body" sz="quarter" idx="10"/>
          </p:nvPr>
        </p:nvSpPr>
        <p:spPr/>
        <p:txBody>
          <a:bodyPr>
            <a:noAutofit/>
          </a:bodyPr>
          <a:lstStyle/>
          <a:p>
            <a:pPr marL="235139" indent="-235139"/>
            <a:r>
              <a:rPr lang="en-GB" sz="920" dirty="0"/>
              <a:t>As a Scrum Facilitator, put the four Key Value Areas (KVAs) in a row on the floor (Current Value, Time to Market, Ability to Innovate and Unrealized Value). Explain each KVA to the participants.</a:t>
            </a:r>
          </a:p>
          <a:p>
            <a:pPr marL="235139" indent="-235139"/>
            <a:r>
              <a:rPr lang="en-GB" sz="920" dirty="0"/>
              <a:t>Form two groups and hand one group the green Key Value Measures cards (KVMs) and the other group the remaining purple KVMs.</a:t>
            </a:r>
          </a:p>
          <a:p>
            <a:pPr marL="235139" indent="-235139"/>
            <a:r>
              <a:rPr lang="en-GB" sz="920" dirty="0"/>
              <a:t>Step 1: Invite the group(s) to discuss and put the KVMs under the correct KVA.</a:t>
            </a:r>
          </a:p>
          <a:p>
            <a:pPr marL="235139" indent="-235139"/>
            <a:r>
              <a:rPr lang="en-GB" sz="920" dirty="0"/>
              <a:t>Step 2: Invite both groups to discuss their results and adapt their cards. Make sure by the end of this round, the KVM cards are under the correct KVA. </a:t>
            </a:r>
          </a:p>
          <a:p>
            <a:pPr marL="235139" indent="-235139"/>
            <a:r>
              <a:rPr lang="en-GB" sz="920" dirty="0"/>
              <a:t>Step 3: Invite the participants to individually look at the KVMs and select one KVM that caught their attention. (A non-EBM KVM may also be chosen at this point)</a:t>
            </a:r>
          </a:p>
          <a:p>
            <a:pPr marL="235139" indent="-235139"/>
            <a:r>
              <a:rPr lang="en-GB" sz="92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0" dirty="0"/>
          </a:p>
        </p:txBody>
      </p:sp>
      <p:sp>
        <p:nvSpPr>
          <p:cNvPr id="3" name="Text Placeholder 2">
            <a:extLst>
              <a:ext uri="{FF2B5EF4-FFF2-40B4-BE49-F238E27FC236}">
                <a16:creationId xmlns:a16="http://schemas.microsoft.com/office/drawing/2014/main" id="{C79BD247-A9B7-1FC9-DEF1-52FDD4242F8A}"/>
              </a:ext>
            </a:extLst>
          </p:cNvPr>
          <p:cNvSpPr>
            <a:spLocks noGrp="1"/>
          </p:cNvSpPr>
          <p:nvPr>
            <p:ph type="body" sz="quarter" idx="11"/>
          </p:nvPr>
        </p:nvSpPr>
        <p:spPr>
          <a:xfrm>
            <a:off x="349135" y="831272"/>
            <a:ext cx="3322028" cy="1024515"/>
          </a:xfrm>
        </p:spPr>
        <p:txBody>
          <a:bodyPr/>
          <a:lstStyle/>
          <a:p>
            <a:r>
              <a:rPr lang="en-GB" sz="1030" dirty="0"/>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p>
        </p:txBody>
      </p:sp>
      <p:sp>
        <p:nvSpPr>
          <p:cNvPr id="4" name="Title 3">
            <a:extLst>
              <a:ext uri="{FF2B5EF4-FFF2-40B4-BE49-F238E27FC236}">
                <a16:creationId xmlns:a16="http://schemas.microsoft.com/office/drawing/2014/main" id="{41E94B1B-A6B7-F3BC-1FE8-9142AA644985}"/>
              </a:ext>
            </a:extLst>
          </p:cNvPr>
          <p:cNvSpPr>
            <a:spLocks noGrp="1"/>
          </p:cNvSpPr>
          <p:nvPr>
            <p:ph type="title"/>
          </p:nvPr>
        </p:nvSpPr>
        <p:spPr/>
        <p:txBody>
          <a:bodyPr/>
          <a:lstStyle/>
          <a:p>
            <a:r>
              <a:rPr lang="en-NL" sz="3500" dirty="0"/>
              <a:t>FACILITATE THE GAME</a:t>
            </a:r>
          </a:p>
        </p:txBody>
      </p:sp>
      <p:sp>
        <p:nvSpPr>
          <p:cNvPr id="5" name="Text Placeholder 4">
            <a:extLst>
              <a:ext uri="{FF2B5EF4-FFF2-40B4-BE49-F238E27FC236}">
                <a16:creationId xmlns:a16="http://schemas.microsoft.com/office/drawing/2014/main" id="{8CEBB338-5F98-5B75-7363-2600C8E58FE9}"/>
              </a:ext>
            </a:extLst>
          </p:cNvPr>
          <p:cNvSpPr>
            <a:spLocks noGrp="1"/>
          </p:cNvSpPr>
          <p:nvPr>
            <p:ph type="body" sz="quarter" idx="12"/>
          </p:nvPr>
        </p:nvSpPr>
        <p:spPr/>
        <p:txBody>
          <a:bodyPr>
            <a:normAutofit/>
          </a:bodyPr>
          <a:lstStyle/>
          <a:p>
            <a:pPr>
              <a:spcBef>
                <a:spcPts val="199"/>
              </a:spcBef>
            </a:pPr>
            <a:r>
              <a:rPr lang="en-GB" b="1" dirty="0"/>
              <a:t>Scrum 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spcBef>
                <a:spcPts val="199"/>
              </a:spcBef>
            </a:pPr>
            <a:endParaRPr lang="en-GB" dirty="0"/>
          </a:p>
          <a:p>
            <a:pPr>
              <a:spcBef>
                <a:spcPts val="199"/>
              </a:spcBef>
            </a:pPr>
            <a:r>
              <a:rPr lang="en-GB" b="1" dirty="0"/>
              <a:t>Scrum Facilitators</a:t>
            </a:r>
            <a:r>
              <a:rPr lang="en-GB" dirty="0"/>
              <a:t>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a:t>
            </a:r>
            <a:r>
              <a:rPr lang="en-GB" dirty="0"/>
              <a:t> and </a:t>
            </a:r>
            <a:r>
              <a:rPr lang="en-GB" b="1" dirty="0" err="1"/>
              <a:t>Scrum.org</a:t>
            </a:r>
            <a:r>
              <a:rPr lang="en-GB" b="1" dirty="0"/>
              <a:t> certified</a:t>
            </a:r>
            <a:r>
              <a:rPr lang="en-GB" dirty="0"/>
              <a:t> Professional Scrum Trainers with substantial real life experience in various settings.</a:t>
            </a:r>
          </a:p>
        </p:txBody>
      </p:sp>
      <p:sp>
        <p:nvSpPr>
          <p:cNvPr id="6" name="Text Placeholder 5">
            <a:extLst>
              <a:ext uri="{FF2B5EF4-FFF2-40B4-BE49-F238E27FC236}">
                <a16:creationId xmlns:a16="http://schemas.microsoft.com/office/drawing/2014/main" id="{48FFFB38-1DCA-F9A9-25B7-4F7F537989B7}"/>
              </a:ext>
            </a:extLst>
          </p:cNvPr>
          <p:cNvSpPr>
            <a:spLocks noGrp="1"/>
          </p:cNvSpPr>
          <p:nvPr>
            <p:ph type="body" sz="quarter" idx="13"/>
          </p:nvPr>
        </p:nvSpPr>
        <p:spPr/>
        <p:txBody>
          <a:bodyPr anchor="b"/>
          <a:lstStyle/>
          <a:p>
            <a:pPr>
              <a:spcBef>
                <a:spcPts val="199"/>
              </a:spcBef>
            </a:pPr>
            <a:r>
              <a:rPr lang="en-NL" sz="720" dirty="0"/>
              <a:t>Based on the 2020 EBM Guide. Learn about Evidence-Based Management (EBM) </a:t>
            </a:r>
            <a:r>
              <a:rPr lang="en-GB" sz="720" dirty="0"/>
              <a:t>at </a:t>
            </a:r>
            <a:r>
              <a:rPr lang="en-GB" sz="720" dirty="0">
                <a:hlinkClick r:id="rId2"/>
              </a:rPr>
              <a:t>http://s</a:t>
            </a:r>
            <a:r>
              <a:rPr lang="en-NL" sz="720" dirty="0">
                <a:hlinkClick r:id="rId2"/>
              </a:rPr>
              <a:t>crum.org/EBM</a:t>
            </a:r>
            <a:endParaRPr lang="en-NL" sz="720" dirty="0"/>
          </a:p>
          <a:p>
            <a:pPr>
              <a:spcBef>
                <a:spcPts val="199"/>
              </a:spcBef>
            </a:pPr>
            <a:endParaRPr lang="en-NL" sz="720" dirty="0"/>
          </a:p>
          <a:p>
            <a:pPr>
              <a:spcBef>
                <a:spcPts val="199"/>
              </a:spcBef>
            </a:pPr>
            <a:r>
              <a:rPr lang="en-GB" sz="720" dirty="0"/>
              <a:t>The Measuring Outcome </a:t>
            </a:r>
            <a:r>
              <a:rPr lang="en-GB" sz="720"/>
              <a:t>game v2.2.2 </a:t>
            </a:r>
            <a:r>
              <a:rPr lang="en-GB" sz="720" dirty="0"/>
              <a:t>is licensed under </a:t>
            </a:r>
          </a:p>
          <a:p>
            <a:pPr>
              <a:spcBef>
                <a:spcPts val="199"/>
              </a:spcBef>
            </a:pPr>
            <a:r>
              <a:rPr lang="en-GB" sz="720" dirty="0"/>
              <a:t>CC BY-NC-SA 4.0</a:t>
            </a:r>
          </a:p>
          <a:p>
            <a:pPr>
              <a:spcBef>
                <a:spcPts val="199"/>
              </a:spcBef>
            </a:pPr>
            <a:r>
              <a:rPr lang="en-GB" sz="720" dirty="0"/>
              <a:t>By Scrum Facilitators</a:t>
            </a:r>
          </a:p>
        </p:txBody>
      </p:sp>
    </p:spTree>
    <p:extLst>
      <p:ext uri="{BB962C8B-B14F-4D97-AF65-F5344CB8AC3E}">
        <p14:creationId xmlns:p14="http://schemas.microsoft.com/office/powerpoint/2010/main" val="142251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2022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67AB2925-A69E-054D-AFE0-76FAD26B90EC}" vid="{6D8A849B-BF8D-0B49-9AE5-355F02B57C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2022 PPT Theme cardset</Template>
  <TotalTime>26</TotalTime>
  <Words>759</Words>
  <Application>Microsoft Macintosh PowerPoint</Application>
  <PresentationFormat>Custom</PresentationFormat>
  <Paragraphs>98</Paragraphs>
  <Slides>78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Ubuntu</vt:lpstr>
      <vt:lpstr>Marvel</vt:lpstr>
      <vt:lpstr>Manrope Medium</vt:lpstr>
      <vt:lpstr>Manrope</vt:lpstr>
      <vt:lpstr>Calibri</vt:lpstr>
      <vt:lpstr>American Captain</vt:lpstr>
      <vt:lpstr>Arial</vt:lpstr>
      <vt:lpstr>SF 2022 PPT Theme cardset</vt:lpstr>
      <vt:lpstr>PowerPoint Presentation</vt:lpstr>
      <vt:lpstr>FACILITATE THE GAME</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11</cp:revision>
  <dcterms:created xsi:type="dcterms:W3CDTF">2022-05-18T20:40:04Z</dcterms:created>
  <dcterms:modified xsi:type="dcterms:W3CDTF">2022-06-03T10:45:21Z</dcterms:modified>
</cp:coreProperties>
</file>